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  <p:embeddedFont>
      <p:font typeface="Manjari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0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njari-regular.fntdata"/><Relationship Id="rId20" Type="http://schemas.openxmlformats.org/officeDocument/2006/relationships/slide" Target="slides/slide15.xml"/><Relationship Id="rId41" Type="http://schemas.openxmlformats.org/officeDocument/2006/relationships/font" Target="fonts/Manjari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PTSans-bold.fntdata"/><Relationship Id="rId14" Type="http://schemas.openxmlformats.org/officeDocument/2006/relationships/slide" Target="slides/slide9.xml"/><Relationship Id="rId36" Type="http://schemas.openxmlformats.org/officeDocument/2006/relationships/font" Target="fonts/PTSans-regular.fntdata"/><Relationship Id="rId17" Type="http://schemas.openxmlformats.org/officeDocument/2006/relationships/slide" Target="slides/slide12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PT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fabfabretti/sbobinamento-seriale-uniVR/blob/main/(2021-22)%20Software%20Security/(2021-22)%20Software%20Security.pdf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aeebfc738f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aeebfc738f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aeebfc738f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aeebfc738f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aeebfc738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aeebfc738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e60fe7a2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e60fe7a2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b31f02eaa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b31f02eaa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b31f02eaa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b31f02eaa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31f02eaa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b31f02eaa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b31f02eaa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b31f02eaa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b31f02eaa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b31f02eaa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b31f02eaa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b31f02eaa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43d5b908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43d5b908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31f02eaa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b31f02eaa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b31f02eaa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b31f02eaa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31f02eaad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b31f02eaad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b31f02eaa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b31f02eaa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b31f02eaa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b31f02eaa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31f02eaa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b31f02eaa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b31f02eaa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b31f02eaa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e60fe7a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e60fe7a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https://github.com/fabfabretti/sbobinamento-seriale-uniVR/blob/main/(2021-22)%20Software%20Security/(2021-22)%20Software%20Security.pdf</a:t>
            </a:r>
            <a:r>
              <a:rPr lang="en" sz="1500">
                <a:solidFill>
                  <a:srgbClr val="191919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500">
              <a:solidFill>
                <a:srgbClr val="191919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5736442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b5736442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e60fe7a2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e60fe7a2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aeebfc738f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aeebfc738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12c3af5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b12c3af5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eebfc738f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aeebfc738f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aeebfc738f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aeebfc738f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https://gs.statcounter.com/os-market-share/desktop/italy#monthly-202309-202309-bar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5825" y="967888"/>
            <a:ext cx="6153900" cy="26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590125" y="3602188"/>
            <a:ext cx="615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53175" y="3084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hasCustomPrompt="1" type="title"/>
          </p:nvPr>
        </p:nvSpPr>
        <p:spPr>
          <a:xfrm>
            <a:off x="1284000" y="1672814"/>
            <a:ext cx="65760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/>
          <p:nvPr>
            <p:ph idx="1" type="subTitle"/>
          </p:nvPr>
        </p:nvSpPr>
        <p:spPr>
          <a:xfrm>
            <a:off x="1284000" y="29735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1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720000" y="969550"/>
            <a:ext cx="2478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2" type="title"/>
          </p:nvPr>
        </p:nvSpPr>
        <p:spPr>
          <a:xfrm>
            <a:off x="3419276" y="13669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13"/>
          <p:cNvSpPr txBox="1"/>
          <p:nvPr>
            <p:ph idx="1" type="subTitle"/>
          </p:nvPr>
        </p:nvSpPr>
        <p:spPr>
          <a:xfrm>
            <a:off x="3419276" y="179355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3" type="title"/>
          </p:nvPr>
        </p:nvSpPr>
        <p:spPr>
          <a:xfrm>
            <a:off x="6118548" y="13669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13"/>
          <p:cNvSpPr txBox="1"/>
          <p:nvPr>
            <p:ph idx="4" type="subTitle"/>
          </p:nvPr>
        </p:nvSpPr>
        <p:spPr>
          <a:xfrm>
            <a:off x="6118545" y="179355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5" type="title"/>
          </p:nvPr>
        </p:nvSpPr>
        <p:spPr>
          <a:xfrm>
            <a:off x="3419281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13"/>
          <p:cNvSpPr txBox="1"/>
          <p:nvPr>
            <p:ph idx="6" type="subTitle"/>
          </p:nvPr>
        </p:nvSpPr>
        <p:spPr>
          <a:xfrm>
            <a:off x="3419276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7" type="title"/>
          </p:nvPr>
        </p:nvSpPr>
        <p:spPr>
          <a:xfrm>
            <a:off x="6118551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13"/>
          <p:cNvSpPr txBox="1"/>
          <p:nvPr>
            <p:ph idx="8" type="subTitle"/>
          </p:nvPr>
        </p:nvSpPr>
        <p:spPr>
          <a:xfrm>
            <a:off x="6118545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9" type="title"/>
          </p:nvPr>
        </p:nvSpPr>
        <p:spPr>
          <a:xfrm>
            <a:off x="720005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13"/>
          <p:cNvSpPr txBox="1"/>
          <p:nvPr>
            <p:ph idx="13" type="subTitle"/>
          </p:nvPr>
        </p:nvSpPr>
        <p:spPr>
          <a:xfrm>
            <a:off x="720000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hasCustomPrompt="1" idx="14" type="title"/>
          </p:nvPr>
        </p:nvSpPr>
        <p:spPr>
          <a:xfrm>
            <a:off x="720005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hasCustomPrompt="1" idx="15" type="title"/>
          </p:nvPr>
        </p:nvSpPr>
        <p:spPr>
          <a:xfrm>
            <a:off x="3419250" y="9403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hasCustomPrompt="1" idx="16" type="title"/>
          </p:nvPr>
        </p:nvSpPr>
        <p:spPr>
          <a:xfrm>
            <a:off x="3419250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hasCustomPrompt="1" idx="17" type="title"/>
          </p:nvPr>
        </p:nvSpPr>
        <p:spPr>
          <a:xfrm>
            <a:off x="6118500" y="9403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18" type="title"/>
          </p:nvPr>
        </p:nvSpPr>
        <p:spPr>
          <a:xfrm>
            <a:off x="6118500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/>
          <p:nvPr/>
        </p:nvSpPr>
        <p:spPr>
          <a:xfrm rot="387207">
            <a:off x="-152994" y="233087"/>
            <a:ext cx="723652" cy="1310473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8885050" y="17347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8654850" y="4786196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8920600" y="1599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4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720000" y="4165225"/>
            <a:ext cx="106500" cy="10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15"/>
          <p:cNvSpPr/>
          <p:nvPr/>
        </p:nvSpPr>
        <p:spPr>
          <a:xfrm>
            <a:off x="-191550" y="34304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859800" y="-1095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 flipH="1">
            <a:off x="8158600" y="8132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 flipH="1">
            <a:off x="8367425" y="46041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 flipH="1">
            <a:off x="212375" y="43898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 flipH="1">
            <a:off x="590100" y="4634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 flipH="1">
            <a:off x="266900" y="896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 flipH="1">
            <a:off x="7550125" y="4797350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 flipH="1">
            <a:off x="8392200" y="414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 flipH="1">
            <a:off x="428900" y="3008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1226400" y="311566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497500" y="26248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 flipH="1">
            <a:off x="-32550" y="-744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720000" y="1582088"/>
            <a:ext cx="3338100" cy="11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" type="subTitle"/>
          </p:nvPr>
        </p:nvSpPr>
        <p:spPr>
          <a:xfrm>
            <a:off x="720000" y="2875650"/>
            <a:ext cx="33381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7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2979450" y="4716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871700" y="442695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4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753075" y="1376475"/>
            <a:ext cx="3676200" cy="30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type="title"/>
          </p:nvPr>
        </p:nvSpPr>
        <p:spPr>
          <a:xfrm>
            <a:off x="753075" y="698025"/>
            <a:ext cx="367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 flipH="1">
            <a:off x="8601123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 flipH="1">
            <a:off x="-82552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 flipH="1">
            <a:off x="2288998" y="3894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 flipH="1">
            <a:off x="167248" y="18985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 flipH="1" rot="435347">
            <a:off x="8651302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 flipH="1">
            <a:off x="8743323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 flipH="1">
            <a:off x="7711201" y="411675"/>
            <a:ext cx="407700" cy="407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 flipH="1">
            <a:off x="641850" y="4705475"/>
            <a:ext cx="275100" cy="2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 flipH="1">
            <a:off x="7386223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713100" y="1874700"/>
            <a:ext cx="35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" type="subTitle"/>
          </p:nvPr>
        </p:nvSpPr>
        <p:spPr>
          <a:xfrm>
            <a:off x="721100" y="2447400"/>
            <a:ext cx="35814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83800" y="4539425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1900400" y="4773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2274825" y="326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>
            <p:ph idx="1" type="body"/>
          </p:nvPr>
        </p:nvSpPr>
        <p:spPr>
          <a:xfrm>
            <a:off x="720000" y="2021100"/>
            <a:ext cx="3729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2" type="body"/>
          </p:nvPr>
        </p:nvSpPr>
        <p:spPr>
          <a:xfrm>
            <a:off x="4694500" y="2021100"/>
            <a:ext cx="3729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0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720000" y="2233075"/>
            <a:ext cx="4281900" cy="12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720000" y="1011775"/>
            <a:ext cx="4281900" cy="10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0000" y="3674275"/>
            <a:ext cx="42819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969250" y="460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-4500040">
            <a:off x="-193135" y="-40864"/>
            <a:ext cx="2133261" cy="1640276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1" type="body"/>
          </p:nvPr>
        </p:nvSpPr>
        <p:spPr>
          <a:xfrm>
            <a:off x="713100" y="1151000"/>
            <a:ext cx="37365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2" type="body"/>
          </p:nvPr>
        </p:nvSpPr>
        <p:spPr>
          <a:xfrm>
            <a:off x="4694500" y="1151000"/>
            <a:ext cx="37365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21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6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" type="subTitle"/>
          </p:nvPr>
        </p:nvSpPr>
        <p:spPr>
          <a:xfrm>
            <a:off x="1847988" y="3774799"/>
            <a:ext cx="2262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2" type="title"/>
          </p:nvPr>
        </p:nvSpPr>
        <p:spPr>
          <a:xfrm>
            <a:off x="1845138" y="3312421"/>
            <a:ext cx="22620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3" type="subTitle"/>
          </p:nvPr>
        </p:nvSpPr>
        <p:spPr>
          <a:xfrm>
            <a:off x="5028287" y="3774799"/>
            <a:ext cx="2267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2"/>
          <p:cNvSpPr txBox="1"/>
          <p:nvPr>
            <p:ph idx="4" type="title"/>
          </p:nvPr>
        </p:nvSpPr>
        <p:spPr>
          <a:xfrm>
            <a:off x="5031149" y="3312421"/>
            <a:ext cx="2267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 flipH="1">
            <a:off x="-211575" y="-2688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351675" y="142355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501675" y="42498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8509050" y="1125050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7131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idx="2" type="title"/>
          </p:nvPr>
        </p:nvSpPr>
        <p:spPr>
          <a:xfrm>
            <a:off x="5394875" y="3719625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3"/>
          <p:cNvSpPr txBox="1"/>
          <p:nvPr>
            <p:ph idx="1" type="subTitle"/>
          </p:nvPr>
        </p:nvSpPr>
        <p:spPr>
          <a:xfrm>
            <a:off x="5394875" y="4152600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idx="3" type="title"/>
          </p:nvPr>
        </p:nvSpPr>
        <p:spPr>
          <a:xfrm>
            <a:off x="5394875" y="1379575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4" type="subTitle"/>
          </p:nvPr>
        </p:nvSpPr>
        <p:spPr>
          <a:xfrm>
            <a:off x="5394875" y="1812500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3"/>
          <p:cNvSpPr txBox="1"/>
          <p:nvPr>
            <p:ph idx="5" type="title"/>
          </p:nvPr>
        </p:nvSpPr>
        <p:spPr>
          <a:xfrm>
            <a:off x="5394875" y="2549613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6" type="subTitle"/>
          </p:nvPr>
        </p:nvSpPr>
        <p:spPr>
          <a:xfrm>
            <a:off x="5394875" y="2982538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3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-224875" y="233100"/>
            <a:ext cx="723625" cy="1310425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24"/>
          <p:cNvSpPr txBox="1"/>
          <p:nvPr>
            <p:ph idx="2" type="title"/>
          </p:nvPr>
        </p:nvSpPr>
        <p:spPr>
          <a:xfrm>
            <a:off x="6159001" y="2835346"/>
            <a:ext cx="22719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24"/>
          <p:cNvSpPr txBox="1"/>
          <p:nvPr>
            <p:ph idx="1" type="subTitle"/>
          </p:nvPr>
        </p:nvSpPr>
        <p:spPr>
          <a:xfrm>
            <a:off x="718750" y="3308875"/>
            <a:ext cx="22620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4"/>
          <p:cNvSpPr txBox="1"/>
          <p:nvPr>
            <p:ph idx="3" type="title"/>
          </p:nvPr>
        </p:nvSpPr>
        <p:spPr>
          <a:xfrm>
            <a:off x="713100" y="2835346"/>
            <a:ext cx="22620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24"/>
          <p:cNvSpPr txBox="1"/>
          <p:nvPr>
            <p:ph idx="4" type="subTitle"/>
          </p:nvPr>
        </p:nvSpPr>
        <p:spPr>
          <a:xfrm>
            <a:off x="3433175" y="3308875"/>
            <a:ext cx="22677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idx="5" type="title"/>
          </p:nvPr>
        </p:nvSpPr>
        <p:spPr>
          <a:xfrm>
            <a:off x="3433237" y="2835346"/>
            <a:ext cx="2267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24"/>
          <p:cNvSpPr txBox="1"/>
          <p:nvPr>
            <p:ph idx="6" type="subTitle"/>
          </p:nvPr>
        </p:nvSpPr>
        <p:spPr>
          <a:xfrm>
            <a:off x="6161100" y="3308875"/>
            <a:ext cx="22677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4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25"/>
          <p:cNvSpPr txBox="1"/>
          <p:nvPr>
            <p:ph idx="2" type="title"/>
          </p:nvPr>
        </p:nvSpPr>
        <p:spPr>
          <a:xfrm>
            <a:off x="2125113" y="199725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7" name="Google Shape;287;p25"/>
          <p:cNvSpPr txBox="1"/>
          <p:nvPr>
            <p:ph idx="1" type="subTitle"/>
          </p:nvPr>
        </p:nvSpPr>
        <p:spPr>
          <a:xfrm>
            <a:off x="2125113" y="2337550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idx="3" type="title"/>
          </p:nvPr>
        </p:nvSpPr>
        <p:spPr>
          <a:xfrm>
            <a:off x="5040691" y="199725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9" name="Google Shape;289;p25"/>
          <p:cNvSpPr txBox="1"/>
          <p:nvPr>
            <p:ph idx="4" type="subTitle"/>
          </p:nvPr>
        </p:nvSpPr>
        <p:spPr>
          <a:xfrm>
            <a:off x="5040689" y="2337550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5" type="title"/>
          </p:nvPr>
        </p:nvSpPr>
        <p:spPr>
          <a:xfrm>
            <a:off x="2125113" y="364320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" name="Google Shape;291;p25"/>
          <p:cNvSpPr txBox="1"/>
          <p:nvPr>
            <p:ph idx="6" type="subTitle"/>
          </p:nvPr>
        </p:nvSpPr>
        <p:spPr>
          <a:xfrm>
            <a:off x="2125113" y="3983425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5"/>
          <p:cNvSpPr txBox="1"/>
          <p:nvPr>
            <p:ph idx="7" type="title"/>
          </p:nvPr>
        </p:nvSpPr>
        <p:spPr>
          <a:xfrm>
            <a:off x="5040691" y="364320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25"/>
          <p:cNvSpPr txBox="1"/>
          <p:nvPr>
            <p:ph idx="8" type="subTitle"/>
          </p:nvPr>
        </p:nvSpPr>
        <p:spPr>
          <a:xfrm>
            <a:off x="5040689" y="3983425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/>
          <p:nvPr/>
        </p:nvSpPr>
        <p:spPr>
          <a:xfrm flipH="1">
            <a:off x="7364400" y="466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 flipH="1">
            <a:off x="-353562" y="-88787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7720775" y="-852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/>
          <p:nvPr/>
        </p:nvSpPr>
        <p:spPr>
          <a:xfrm flipH="1">
            <a:off x="374025" y="242185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6" name="Google Shape;306;p26"/>
          <p:cNvSpPr txBox="1"/>
          <p:nvPr>
            <p:ph idx="2" type="title"/>
          </p:nvPr>
        </p:nvSpPr>
        <p:spPr>
          <a:xfrm>
            <a:off x="1101175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7" name="Google Shape;307;p26"/>
          <p:cNvSpPr txBox="1"/>
          <p:nvPr>
            <p:ph idx="1" type="subTitle"/>
          </p:nvPr>
        </p:nvSpPr>
        <p:spPr>
          <a:xfrm>
            <a:off x="1101175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6"/>
          <p:cNvSpPr txBox="1"/>
          <p:nvPr>
            <p:ph idx="3" type="title"/>
          </p:nvPr>
        </p:nvSpPr>
        <p:spPr>
          <a:xfrm>
            <a:off x="3578947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26"/>
          <p:cNvSpPr txBox="1"/>
          <p:nvPr>
            <p:ph idx="4" type="subTitle"/>
          </p:nvPr>
        </p:nvSpPr>
        <p:spPr>
          <a:xfrm>
            <a:off x="3578998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6"/>
          <p:cNvSpPr txBox="1"/>
          <p:nvPr>
            <p:ph idx="5" type="title"/>
          </p:nvPr>
        </p:nvSpPr>
        <p:spPr>
          <a:xfrm>
            <a:off x="1101175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26"/>
          <p:cNvSpPr txBox="1"/>
          <p:nvPr>
            <p:ph idx="6" type="subTitle"/>
          </p:nvPr>
        </p:nvSpPr>
        <p:spPr>
          <a:xfrm>
            <a:off x="1101175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6"/>
          <p:cNvSpPr txBox="1"/>
          <p:nvPr>
            <p:ph idx="7" type="title"/>
          </p:nvPr>
        </p:nvSpPr>
        <p:spPr>
          <a:xfrm>
            <a:off x="3578947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26"/>
          <p:cNvSpPr txBox="1"/>
          <p:nvPr>
            <p:ph idx="8" type="subTitle"/>
          </p:nvPr>
        </p:nvSpPr>
        <p:spPr>
          <a:xfrm>
            <a:off x="3578998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6"/>
          <p:cNvSpPr txBox="1"/>
          <p:nvPr>
            <p:ph idx="9" type="title"/>
          </p:nvPr>
        </p:nvSpPr>
        <p:spPr>
          <a:xfrm>
            <a:off x="6056725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26"/>
          <p:cNvSpPr txBox="1"/>
          <p:nvPr>
            <p:ph idx="13" type="subTitle"/>
          </p:nvPr>
        </p:nvSpPr>
        <p:spPr>
          <a:xfrm>
            <a:off x="6056727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6"/>
          <p:cNvSpPr txBox="1"/>
          <p:nvPr>
            <p:ph idx="14" type="title"/>
          </p:nvPr>
        </p:nvSpPr>
        <p:spPr>
          <a:xfrm>
            <a:off x="6056725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26"/>
          <p:cNvSpPr txBox="1"/>
          <p:nvPr>
            <p:ph idx="15" type="subTitle"/>
          </p:nvPr>
        </p:nvSpPr>
        <p:spPr>
          <a:xfrm>
            <a:off x="6056827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6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hasCustomPrompt="1" type="title"/>
          </p:nvPr>
        </p:nvSpPr>
        <p:spPr>
          <a:xfrm>
            <a:off x="2223600" y="692350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" name="Google Shape;330;p27"/>
          <p:cNvSpPr txBox="1"/>
          <p:nvPr>
            <p:ph idx="1" type="subTitle"/>
          </p:nvPr>
        </p:nvSpPr>
        <p:spPr>
          <a:xfrm>
            <a:off x="2223600" y="1461250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1" name="Google Shape;331;p27"/>
          <p:cNvSpPr txBox="1"/>
          <p:nvPr>
            <p:ph hasCustomPrompt="1" idx="2" type="title"/>
          </p:nvPr>
        </p:nvSpPr>
        <p:spPr>
          <a:xfrm>
            <a:off x="2223600" y="1990073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2" name="Google Shape;332;p27"/>
          <p:cNvSpPr txBox="1"/>
          <p:nvPr>
            <p:ph idx="3" type="subTitle"/>
          </p:nvPr>
        </p:nvSpPr>
        <p:spPr>
          <a:xfrm>
            <a:off x="2223600" y="2758960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3" name="Google Shape;333;p27"/>
          <p:cNvSpPr txBox="1"/>
          <p:nvPr>
            <p:ph hasCustomPrompt="1" idx="4" type="title"/>
          </p:nvPr>
        </p:nvSpPr>
        <p:spPr>
          <a:xfrm>
            <a:off x="2223600" y="3287763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27"/>
          <p:cNvSpPr txBox="1"/>
          <p:nvPr>
            <p:ph idx="5" type="subTitle"/>
          </p:nvPr>
        </p:nvSpPr>
        <p:spPr>
          <a:xfrm>
            <a:off x="2223600" y="4056646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5" name="Google Shape;335;p27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558403" y="940625"/>
            <a:ext cx="394500" cy="39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864692" y="22467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type="title"/>
          </p:nvPr>
        </p:nvSpPr>
        <p:spPr>
          <a:xfrm>
            <a:off x="4658764" y="375275"/>
            <a:ext cx="37653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8" name="Google Shape;348;p28"/>
          <p:cNvSpPr txBox="1"/>
          <p:nvPr>
            <p:ph idx="1" type="subTitle"/>
          </p:nvPr>
        </p:nvSpPr>
        <p:spPr>
          <a:xfrm>
            <a:off x="4651200" y="1357950"/>
            <a:ext cx="3765300" cy="13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8"/>
          <p:cNvSpPr txBox="1"/>
          <p:nvPr/>
        </p:nvSpPr>
        <p:spPr>
          <a:xfrm>
            <a:off x="4658100" y="349645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0"/>
          <p:cNvSpPr/>
          <p:nvPr/>
        </p:nvSpPr>
        <p:spPr>
          <a:xfrm>
            <a:off x="688975" y="695109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 flipH="1">
            <a:off x="-32550" y="-1453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B2B2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title"/>
          </p:nvPr>
        </p:nvSpPr>
        <p:spPr>
          <a:xfrm>
            <a:off x="1656225" y="250269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title"/>
          </p:nvPr>
        </p:nvSpPr>
        <p:spPr>
          <a:xfrm>
            <a:off x="4745472" y="250269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4745475" y="3061600"/>
            <a:ext cx="2742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1655925" y="3061597"/>
            <a:ext cx="27432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 flipH="1">
            <a:off x="-353562" y="-88787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7720775" y="-852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6"/>
          <p:cNvSpPr/>
          <p:nvPr/>
        </p:nvSpPr>
        <p:spPr>
          <a:xfrm>
            <a:off x="-326250" y="2775475"/>
            <a:ext cx="710250" cy="193367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flipH="1">
            <a:off x="7898250" y="364820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idx="1" type="body"/>
          </p:nvPr>
        </p:nvSpPr>
        <p:spPr>
          <a:xfrm>
            <a:off x="720000" y="1254900"/>
            <a:ext cx="7704000" cy="3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7"/>
          <p:cNvSpPr/>
          <p:nvPr/>
        </p:nvSpPr>
        <p:spPr>
          <a:xfrm flipH="1" rot="435347">
            <a:off x="8605339" y="2807319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 flipH="1">
            <a:off x="-306840" y="-167862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 flipH="1">
            <a:off x="8697361" y="26969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 flipH="1">
            <a:off x="281486" y="13018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 flipH="1">
            <a:off x="281473" y="2140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 flipH="1">
            <a:off x="591761" y="48691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 flipH="1">
            <a:off x="8392236" y="313963"/>
            <a:ext cx="305100" cy="30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flipH="1">
            <a:off x="8583961" y="467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8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4512625" y="467375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type="title"/>
          </p:nvPr>
        </p:nvSpPr>
        <p:spPr>
          <a:xfrm>
            <a:off x="2241450" y="1439338"/>
            <a:ext cx="466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2241450" y="2527285"/>
            <a:ext cx="46611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088900" y="3400800"/>
            <a:ext cx="4966200" cy="12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 flipH="1">
            <a:off x="-224875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"/>
          <p:cNvSpPr/>
          <p:nvPr/>
        </p:nvSpPr>
        <p:spPr>
          <a:xfrm flipH="1">
            <a:off x="136186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/>
          <p:nvPr/>
        </p:nvSpPr>
        <p:spPr>
          <a:xfrm flipH="1">
            <a:off x="-15275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0"/>
          <p:cNvSpPr/>
          <p:nvPr/>
        </p:nvSpPr>
        <p:spPr>
          <a:xfrm flipH="1">
            <a:off x="8520525" y="233100"/>
            <a:ext cx="723625" cy="1310425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"/>
          <p:cNvSpPr/>
          <p:nvPr/>
        </p:nvSpPr>
        <p:spPr>
          <a:xfrm flipH="1">
            <a:off x="8653175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 flipH="1">
            <a:off x="8235075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"/>
          <p:cNvSpPr/>
          <p:nvPr/>
        </p:nvSpPr>
        <p:spPr>
          <a:xfrm flipH="1">
            <a:off x="8237000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ybersecitalia.it/pegasus-edoardo-limone-dai-tasti-premuti-sul-cellulare-lo-spyware-puo-risalire-a-messaggi-e-password/12926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Relationship Id="rId4" Type="http://schemas.openxmlformats.org/officeDocument/2006/relationships/hyperlink" Target="https://phishingquiz.withgoogle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passwordmonster.com/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haveibeenpwned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SQFdst094ag" TargetMode="External"/><Relationship Id="rId4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xdh-A-CBCbk" TargetMode="External"/><Relationship Id="rId4" Type="http://schemas.openxmlformats.org/officeDocument/2006/relationships/image" Target="../media/image9.jp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"/>
          <p:cNvSpPr/>
          <p:nvPr/>
        </p:nvSpPr>
        <p:spPr>
          <a:xfrm>
            <a:off x="1796963" y="2731175"/>
            <a:ext cx="5550063" cy="106617"/>
          </a:xfrm>
          <a:custGeom>
            <a:rect b="b" l="l" r="r" t="t"/>
            <a:pathLst>
              <a:path extrusionOk="0" h="8555" w="256680">
                <a:moveTo>
                  <a:pt x="0" y="8555"/>
                </a:moveTo>
                <a:cubicBezTo>
                  <a:pt x="55116" y="-2474"/>
                  <a:pt x="112220" y="382"/>
                  <a:pt x="168429" y="382"/>
                </a:cubicBezTo>
                <a:cubicBezTo>
                  <a:pt x="186916" y="382"/>
                  <a:pt x="205442" y="580"/>
                  <a:pt x="223862" y="2159"/>
                </a:cubicBezTo>
                <a:cubicBezTo>
                  <a:pt x="230370" y="2717"/>
                  <a:pt x="236885" y="3197"/>
                  <a:pt x="243405" y="3580"/>
                </a:cubicBezTo>
                <a:cubicBezTo>
                  <a:pt x="246724" y="3775"/>
                  <a:pt x="256680" y="4291"/>
                  <a:pt x="253355" y="429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6" name="Google Shape;386;p31"/>
          <p:cNvSpPr txBox="1"/>
          <p:nvPr>
            <p:ph type="ctrTitle"/>
          </p:nvPr>
        </p:nvSpPr>
        <p:spPr>
          <a:xfrm>
            <a:off x="1323225" y="1556975"/>
            <a:ext cx="6573300" cy="117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Sicurezza informatica</a:t>
            </a:r>
            <a:endParaRPr sz="6000"/>
          </a:p>
        </p:txBody>
      </p:sp>
      <p:sp>
        <p:nvSpPr>
          <p:cNvPr id="387" name="Google Shape;387;p31"/>
          <p:cNvSpPr txBox="1"/>
          <p:nvPr>
            <p:ph idx="1" type="subTitle"/>
          </p:nvPr>
        </p:nvSpPr>
        <p:spPr>
          <a:xfrm>
            <a:off x="873850" y="2935550"/>
            <a:ext cx="7396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 1B-1F     |     Informatica      |   Prof.ssa Fabretti     |     a.s. 2023/24</a:t>
            </a:r>
            <a:endParaRPr/>
          </a:p>
        </p:txBody>
      </p:sp>
      <p:sp>
        <p:nvSpPr>
          <p:cNvPr id="388" name="Google Shape;388;p31"/>
          <p:cNvSpPr/>
          <p:nvPr/>
        </p:nvSpPr>
        <p:spPr>
          <a:xfrm>
            <a:off x="8032425" y="4346400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/>
          <p:nvPr>
            <p:ph idx="1" type="body"/>
          </p:nvPr>
        </p:nvSpPr>
        <p:spPr>
          <a:xfrm>
            <a:off x="660625" y="1071300"/>
            <a:ext cx="37272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Gli adware sono malware che mostrano messaggi pubblicitari ovunque nel PC, rallentandolo e rendendone l’uso molto difficile.</a:t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Sono generalmente abbastanza semplici da rimuovere, e sono solitamente installati per sbaglio durante l’installazione di altri software: capita spesso che, durante l’installazione, sia proposto di installare un adware, ma che l’utente sbadato risponda di sì per fretta e si ritrovi il PC infetto.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2" name="Google Shape;462;p40"/>
          <p:cNvSpPr txBox="1"/>
          <p:nvPr>
            <p:ph type="title"/>
          </p:nvPr>
        </p:nvSpPr>
        <p:spPr>
          <a:xfrm>
            <a:off x="720000" y="445025"/>
            <a:ext cx="49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Adware</a:t>
            </a:r>
            <a:endParaRPr sz="3300"/>
          </a:p>
        </p:txBody>
      </p:sp>
      <p:pic>
        <p:nvPicPr>
          <p:cNvPr id="463" name="Google Shape;4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900" y="1071300"/>
            <a:ext cx="4131274" cy="310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/>
          <p:nvPr>
            <p:ph idx="1" type="body"/>
          </p:nvPr>
        </p:nvSpPr>
        <p:spPr>
          <a:xfrm>
            <a:off x="660625" y="1071300"/>
            <a:ext cx="36117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Lo spyware è una forma di malware che si nasconde nel dispositivo, monitora l'attività e ruba informazioni sensibili come dati finanziari, informazioni sugli account, credenziali di accesso e altro ancora.</a:t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Sono molto difficili da rilevare e rimuovere, poiché non danno segni particolari durante l’infezione, e si limitano a inviare silenziosamente tutti i dati di quello che facciamo o scriviamo all’attaccante.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9" name="Google Shape;469;p41"/>
          <p:cNvSpPr txBox="1"/>
          <p:nvPr>
            <p:ph type="title"/>
          </p:nvPr>
        </p:nvSpPr>
        <p:spPr>
          <a:xfrm>
            <a:off x="720000" y="445025"/>
            <a:ext cx="49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Spyware</a:t>
            </a:r>
            <a:endParaRPr sz="3300"/>
          </a:p>
        </p:txBody>
      </p:sp>
      <p:pic>
        <p:nvPicPr>
          <p:cNvPr descr="What is Pegasus and how is it used for spying? - Android Authority" id="470" name="Google Shape;4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250" y="1422050"/>
            <a:ext cx="4566876" cy="256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2"/>
          <p:cNvSpPr txBox="1"/>
          <p:nvPr>
            <p:ph idx="1" type="body"/>
          </p:nvPr>
        </p:nvSpPr>
        <p:spPr>
          <a:xfrm>
            <a:off x="660625" y="1071300"/>
            <a:ext cx="77703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https://www.cybersecitalia.it/pegasus-edoardo-limone-dai-tasti-premuti-sul-cellulare-lo-spyware-puo-risalire-a-messaggi-e-password/12926/</a:t>
            </a:r>
            <a:r>
              <a:rPr lang="en" sz="1300">
                <a:solidFill>
                  <a:schemeClr val="dk2"/>
                </a:solidFill>
              </a:rPr>
              <a:t> 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“Nello specifico il Pegasus è uno spyware sviluppato da un’azienda israeliana: la NSO Group ed è in grado di attaccare ed infettare sia dispositivi basati su sistema operativo Google Android che Apple iOS (nelle versioni 14.6 o superiori).”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“La scoperta di Pegasus, infatti, è nota dal 2016 ma la notizia recente è che lo spyware sarebbe stato usato in una massiccia e silente operazione di spionaggio ai danni di giornalisti, attivisti per i diritti umani e politici.”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“I dati esfiltrati contengono testo ricavato dagli SMS, eventi calendario, tasti premuti sul cellulare, nonché le informazioni di base sul telefono infettato. Tramite la funzionalità di keylogging è possibile capire cosa ha digitato l’utente e risalire quindi ad ulteriori messaggi, password e contenuti riservati anche quando lo spyware non riesce direttamente ad esfiltrare i dati dall’applicazione.”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76" name="Google Shape;476;p42"/>
          <p:cNvSpPr txBox="1"/>
          <p:nvPr>
            <p:ph type="title"/>
          </p:nvPr>
        </p:nvSpPr>
        <p:spPr>
          <a:xfrm>
            <a:off x="720000" y="445025"/>
            <a:ext cx="49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Spyware: Pegasus</a:t>
            </a:r>
            <a:endParaRPr sz="3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/>
          <p:nvPr>
            <p:ph type="title"/>
          </p:nvPr>
        </p:nvSpPr>
        <p:spPr>
          <a:xfrm>
            <a:off x="720000" y="445025"/>
            <a:ext cx="656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si diffonde il malware?</a:t>
            </a:r>
            <a:endParaRPr/>
          </a:p>
        </p:txBody>
      </p:sp>
      <p:sp>
        <p:nvSpPr>
          <p:cNvPr id="482" name="Google Shape;482;p43"/>
          <p:cNvSpPr txBox="1"/>
          <p:nvPr/>
        </p:nvSpPr>
        <p:spPr>
          <a:xfrm>
            <a:off x="720000" y="1114775"/>
            <a:ext cx="79800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Alcune azioni che ci mettono a rischio sono:</a:t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anjari"/>
              <a:buChar char="●"/>
            </a:pPr>
            <a:r>
              <a:rPr b="1"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Scaricare ed aprire file</a:t>
            </a: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b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    (.exe sono i più pericolosi, ma troviamo virus anche nei .pdf, .docx…</a:t>
            </a:r>
            <a:b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      Purtroppo le “crack” sono comunemente infettate :( )</a:t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anjari"/>
              <a:buChar char="●"/>
            </a:pPr>
            <a:r>
              <a:rPr b="1"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Visitare siti, aprire e-mail</a:t>
            </a:r>
            <a:endParaRPr b="1"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anjari"/>
              <a:buChar char="●"/>
            </a:pPr>
            <a:r>
              <a:rPr b="1"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Attaccare chiavette USB al PC</a:t>
            </a:r>
            <a:endParaRPr b="1"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anjari"/>
              <a:buChar char="●"/>
            </a:pPr>
            <a:r>
              <a:rPr b="1"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Cadere in attacchi di phishing, cliccando su link e inserendo le nostre password su siti fasulli pensando siano legittimi.</a:t>
            </a:r>
            <a:endParaRPr b="1"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Ma, purtroppo, anche solo il possedere un dispositivo ci mette a rischio: esistono delle vulnerabilità, chiamate </a:t>
            </a:r>
            <a:r>
              <a:rPr b="1" lang="en" sz="15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Zero Days</a:t>
            </a: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che quando sfruttate permettono all’attaccante di infettare il dispositivo per magia, senza intervento dell’utente.</a:t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4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Come difendersi?</a:t>
            </a:r>
            <a:endParaRPr sz="7400"/>
          </a:p>
        </p:txBody>
      </p:sp>
      <p:sp>
        <p:nvSpPr>
          <p:cNvPr id="488" name="Google Shape;488;p44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825" y="882700"/>
            <a:ext cx="1492600" cy="149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cktivist, hacker, anonymous, hacking, hacktivism icon - Download on Iconfinder" id="495" name="Google Shape;4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125" y="2375300"/>
            <a:ext cx="1649700" cy="16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5"/>
          <p:cNvSpPr txBox="1"/>
          <p:nvPr/>
        </p:nvSpPr>
        <p:spPr>
          <a:xfrm>
            <a:off x="3800175" y="1129000"/>
            <a:ext cx="5067000" cy="27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Attaccante</a:t>
            </a:r>
            <a:b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E’ l’utente malintenzionato che cerca di…</a:t>
            </a:r>
            <a:endParaRPr sz="17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njari"/>
              <a:buChar char="●"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Estorcere soldi o dati alla vittima</a:t>
            </a:r>
            <a:endParaRPr sz="17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njari"/>
              <a:buChar char="●"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Prendere il controllo della macchina della vittima</a:t>
            </a:r>
            <a:endParaRPr sz="17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anjari"/>
              <a:buChar char="●"/>
            </a:pPr>
            <a:r>
              <a:rPr lang="en" sz="17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Causare un disturbo, per esempio interrompendo servizi o rendendo inaccessibili dei siti</a:t>
            </a:r>
            <a:endParaRPr sz="17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Game, nintendo, plumber, waluigi icon - Download on Iconfinder" id="497" name="Google Shape;49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450" y="1825450"/>
            <a:ext cx="1492600" cy="1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/>
          <p:nvPr/>
        </p:nvSpPr>
        <p:spPr>
          <a:xfrm>
            <a:off x="804125" y="443475"/>
            <a:ext cx="57258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unito"/>
              <a:buAutoNum type="arabicPeriod"/>
            </a:pPr>
            <a:r>
              <a:rPr lang="en" sz="24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Mantenere i propri dispositivi e i programmi </a:t>
            </a:r>
            <a:r>
              <a:rPr b="1" lang="en" sz="24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aggiornati</a:t>
            </a:r>
            <a:r>
              <a:rPr lang="en" sz="24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, perché negli aggiornamenti spesso ci sono correzioni che possono patchare </a:t>
            </a:r>
            <a:r>
              <a:rPr lang="en" sz="2400" u="sng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vulnerabilità </a:t>
            </a:r>
            <a:r>
              <a:rPr lang="en" sz="24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come le </a:t>
            </a:r>
            <a:r>
              <a:rPr lang="en" sz="2400" u="sng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Zero Day</a:t>
            </a:r>
            <a:r>
              <a:rPr lang="en" sz="24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.</a:t>
            </a:r>
            <a:endParaRPr sz="2300">
              <a:highlight>
                <a:schemeClr val="lt2"/>
              </a:highlight>
            </a:endParaRPr>
          </a:p>
        </p:txBody>
      </p:sp>
      <p:sp>
        <p:nvSpPr>
          <p:cNvPr id="503" name="Google Shape;503;p46"/>
          <p:cNvSpPr/>
          <p:nvPr/>
        </p:nvSpPr>
        <p:spPr>
          <a:xfrm rot="1392">
            <a:off x="1247125" y="3220825"/>
            <a:ext cx="2962800" cy="1231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Una </a:t>
            </a:r>
            <a:r>
              <a:rPr b="1" lang="en" u="sng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vulnerabilità </a:t>
            </a:r>
            <a:r>
              <a:rPr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è un </a:t>
            </a:r>
            <a:r>
              <a:rPr b="1"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problema del software</a:t>
            </a:r>
            <a:r>
              <a:rPr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 che può essere sfruttato per attaccarvi.</a:t>
            </a:r>
            <a:endParaRPr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04" name="Google Shape;504;p46"/>
          <p:cNvSpPr/>
          <p:nvPr/>
        </p:nvSpPr>
        <p:spPr>
          <a:xfrm rot="541">
            <a:off x="4526825" y="3220525"/>
            <a:ext cx="3810000" cy="1232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Le </a:t>
            </a:r>
            <a:r>
              <a:rPr b="1" lang="en" sz="1300" u="sng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Zero Day</a:t>
            </a:r>
            <a:r>
              <a:rPr lang="en" sz="13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 sono delle vulnerabilità </a:t>
            </a:r>
            <a:endParaRPr sz="130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gravi che permettono di </a:t>
            </a:r>
            <a:r>
              <a:rPr b="1" lang="en" sz="13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attaccare il</a:t>
            </a:r>
            <a:endParaRPr b="1" sz="130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 vostro PC senza che possiate difendervi</a:t>
            </a:r>
            <a:r>
              <a:rPr lang="en" sz="13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.</a:t>
            </a:r>
            <a:endParaRPr sz="130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Exploit, vulnerability, zero-day, exploit kit icon - Download on Iconfinder"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25" y="2785275"/>
            <a:ext cx="1386775" cy="138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ploit, vulnerability, exploit kit, unlock icon - Download on Iconfinder" id="506" name="Google Shape;5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25" y="3304275"/>
            <a:ext cx="1437251" cy="14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6"/>
          <p:cNvPicPr preferRelativeResize="0"/>
          <p:nvPr/>
        </p:nvPicPr>
        <p:blipFill rotWithShape="1">
          <a:blip r:embed="rId5">
            <a:alphaModFix/>
          </a:blip>
          <a:srcRect b="0" l="63913" r="0" t="0"/>
          <a:stretch/>
        </p:blipFill>
        <p:spPr>
          <a:xfrm rot="-32">
            <a:off x="7379768" y="1295844"/>
            <a:ext cx="1199890" cy="12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6"/>
          <p:cNvPicPr preferRelativeResize="0"/>
          <p:nvPr/>
        </p:nvPicPr>
        <p:blipFill rotWithShape="1">
          <a:blip r:embed="rId5">
            <a:alphaModFix/>
          </a:blip>
          <a:srcRect b="0" l="0" r="61584" t="0"/>
          <a:stretch/>
        </p:blipFill>
        <p:spPr>
          <a:xfrm rot="-27">
            <a:off x="6316325" y="659878"/>
            <a:ext cx="1117100" cy="1115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ading, refresh, reload, sync icon - Download on Iconfinder" id="509" name="Google Shape;50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4686" y="989952"/>
            <a:ext cx="1050959" cy="105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7"/>
          <p:cNvSpPr txBox="1"/>
          <p:nvPr/>
        </p:nvSpPr>
        <p:spPr>
          <a:xfrm>
            <a:off x="804125" y="443475"/>
            <a:ext cx="734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AutoNum type="arabicPeriod"/>
            </a:pPr>
            <a:r>
              <a:rPr lang="en" sz="16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Impostazioni → Aggiornamenti e sicurezza → Windows Update</a:t>
            </a:r>
            <a:endParaRPr sz="1500">
              <a:highlight>
                <a:schemeClr val="lt2"/>
              </a:highlight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3" y="1323260"/>
            <a:ext cx="7997824" cy="291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8"/>
          <p:cNvSpPr txBox="1"/>
          <p:nvPr/>
        </p:nvSpPr>
        <p:spPr>
          <a:xfrm>
            <a:off x="662750" y="411725"/>
            <a:ext cx="71064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500">
                <a:solidFill>
                  <a:schemeClr val="dk1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2. </a:t>
            </a:r>
            <a:r>
              <a:rPr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Non visitare (né tantomeno scaricare file da) </a:t>
            </a:r>
            <a:r>
              <a:rPr b="1"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siti “sospetti”</a:t>
            </a:r>
            <a:endParaRPr b="1" sz="2100">
              <a:highlight>
                <a:schemeClr val="lt2"/>
              </a:highlight>
            </a:endParaRPr>
          </a:p>
        </p:txBody>
      </p:sp>
      <p:pic>
        <p:nvPicPr>
          <p:cNvPr id="521" name="Google Shape;521;p48"/>
          <p:cNvPicPr preferRelativeResize="0"/>
          <p:nvPr/>
        </p:nvPicPr>
        <p:blipFill rotWithShape="1">
          <a:blip r:embed="rId3">
            <a:alphaModFix/>
          </a:blip>
          <a:srcRect b="0" l="21747" r="22389" t="0"/>
          <a:stretch/>
        </p:blipFill>
        <p:spPr>
          <a:xfrm rot="-373">
            <a:off x="787470" y="1654489"/>
            <a:ext cx="2761800" cy="274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22" name="Google Shape;522;p48"/>
          <p:cNvSpPr txBox="1"/>
          <p:nvPr/>
        </p:nvSpPr>
        <p:spPr>
          <a:xfrm>
            <a:off x="3686725" y="1304050"/>
            <a:ext cx="4801500" cy="3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a. </a:t>
            </a: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Dark web</a:t>
            </a:r>
            <a:br>
              <a:rPr b="1" lang="en" sz="1700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Il web è diviso in: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b="1" lang="en" u="sng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Surface web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: il web “normale”, a cui si può accedere con una semplice ricerca su Google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b="1" lang="en" u="sng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Deep web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: tutto il web non accessibile liberamente; ad esempio, la vostra email su Gmail non è liberamente accessibile perché richiede il login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b="1" lang="en" u="sng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Dark web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: E’ una parte del deep web dove si svolgono attività illegali, e dove </a:t>
            </a:r>
            <a:r>
              <a:rPr b="1"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è molto facile essere infettati da virus</a:t>
            </a:r>
            <a:r>
              <a:rPr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.</a:t>
            </a:r>
            <a:endParaRPr>
              <a:solidFill>
                <a:schemeClr val="dk2"/>
              </a:solidFill>
              <a:highlight>
                <a:schemeClr val="lt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23" name="Google Shape;523;p48"/>
          <p:cNvSpPr/>
          <p:nvPr/>
        </p:nvSpPr>
        <p:spPr>
          <a:xfrm>
            <a:off x="4281350" y="2207450"/>
            <a:ext cx="369900" cy="21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Sea, submarine, transport, transportation, travel, underwater icon - Download on Iconfinder" id="524" name="Google Shape;5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985" y="2655201"/>
            <a:ext cx="870625" cy="870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ood, lake, ocean, river, sea, water, wave icon - Download on Iconfinder"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812" y="2008851"/>
            <a:ext cx="719000" cy="7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6812" y="3798126"/>
            <a:ext cx="719000" cy="7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9"/>
          <p:cNvSpPr txBox="1"/>
          <p:nvPr/>
        </p:nvSpPr>
        <p:spPr>
          <a:xfrm>
            <a:off x="662750" y="411725"/>
            <a:ext cx="71064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500">
                <a:solidFill>
                  <a:schemeClr val="dk1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2. </a:t>
            </a:r>
            <a:r>
              <a:rPr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Non visitare (né tantomeno scaricare file da) </a:t>
            </a:r>
            <a:r>
              <a:rPr b="1"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siti “sospetti”</a:t>
            </a:r>
            <a:endParaRPr b="1" sz="2100">
              <a:highlight>
                <a:schemeClr val="lt2"/>
              </a:highlight>
            </a:endParaRPr>
          </a:p>
        </p:txBody>
      </p:sp>
      <p:sp>
        <p:nvSpPr>
          <p:cNvPr id="532" name="Google Shape;532;p49"/>
          <p:cNvSpPr txBox="1"/>
          <p:nvPr/>
        </p:nvSpPr>
        <p:spPr>
          <a:xfrm>
            <a:off x="713100" y="1655850"/>
            <a:ext cx="48015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b</a:t>
            </a: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. Pirateria</a:t>
            </a:r>
            <a:br>
              <a:rPr b="1" lang="en" sz="1700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Molti siti online permettono di usufruire gratuitamente di risorse normalmente a pagamento, come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Film, serie TV, anime, …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Programmi per PC e applicazioni per smartphone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Videogiochi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Chiaramente, non tutti gli </a:t>
            </a:r>
            <a:r>
              <a:rPr i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actor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che lo fanno sono ben intenzionati, e al contrario usano queste risorse come esca per infettare i computer di più utenti possibili.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33" name="Google Shape;5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3">
            <a:off x="5502184" y="1698892"/>
            <a:ext cx="2761800" cy="270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Skill, flag, skull, ui, pirate icon - Download on Iconfinder" id="534" name="Google Shape;534;p49"/>
          <p:cNvPicPr preferRelativeResize="0"/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 rot="1638710">
            <a:off x="2208025" y="1536078"/>
            <a:ext cx="552916" cy="552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 piccola legenda</a:t>
            </a:r>
            <a:endParaRPr/>
          </a:p>
        </p:txBody>
      </p:sp>
      <p:sp>
        <p:nvSpPr>
          <p:cNvPr id="394" name="Google Shape;394;p32"/>
          <p:cNvSpPr/>
          <p:nvPr/>
        </p:nvSpPr>
        <p:spPr>
          <a:xfrm>
            <a:off x="1428488" y="1439446"/>
            <a:ext cx="628459" cy="71206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95" name="Google Shape;395;p32"/>
          <p:cNvSpPr txBox="1"/>
          <p:nvPr>
            <p:ph idx="1" type="body"/>
          </p:nvPr>
        </p:nvSpPr>
        <p:spPr>
          <a:xfrm>
            <a:off x="2259300" y="1183400"/>
            <a:ext cx="60270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Questo simbolo indica che la slide è </a:t>
            </a:r>
            <a:r>
              <a:rPr b="1" lang="en" sz="1900"/>
              <a:t>PARTICOLARMENTE IMPORTANTE </a:t>
            </a:r>
            <a:r>
              <a:rPr lang="en" sz="1900"/>
              <a:t>(tradotto: studiatela, sicuramente ve la chiedo in verifica!)</a:t>
            </a:r>
            <a:endParaRPr sz="1900"/>
          </a:p>
        </p:txBody>
      </p:sp>
      <p:grpSp>
        <p:nvGrpSpPr>
          <p:cNvPr id="396" name="Google Shape;396;p32"/>
          <p:cNvGrpSpPr/>
          <p:nvPr/>
        </p:nvGrpSpPr>
        <p:grpSpPr>
          <a:xfrm>
            <a:off x="1203101" y="2665025"/>
            <a:ext cx="853847" cy="846648"/>
            <a:chOff x="-47529700" y="2342000"/>
            <a:chExt cx="302450" cy="299900"/>
          </a:xfrm>
        </p:grpSpPr>
        <p:sp>
          <p:nvSpPr>
            <p:cNvPr id="397" name="Google Shape;397;p32"/>
            <p:cNvSpPr/>
            <p:nvPr/>
          </p:nvSpPr>
          <p:spPr>
            <a:xfrm>
              <a:off x="-47529700" y="2342000"/>
              <a:ext cx="302450" cy="299900"/>
            </a:xfrm>
            <a:custGeom>
              <a:rect b="b" l="l" r="r" t="t"/>
              <a:pathLst>
                <a:path extrusionOk="0" h="11996" w="12098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-47404475" y="2395550"/>
              <a:ext cx="124475" cy="123675"/>
            </a:xfrm>
            <a:custGeom>
              <a:rect b="b" l="l" r="r" t="t"/>
              <a:pathLst>
                <a:path extrusionOk="0" h="4947" w="4979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2"/>
          <p:cNvSpPr txBox="1"/>
          <p:nvPr>
            <p:ph idx="1" type="body"/>
          </p:nvPr>
        </p:nvSpPr>
        <p:spPr>
          <a:xfrm>
            <a:off x="2259300" y="2485556"/>
            <a:ext cx="60270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Questo simbolo indica che la slide è </a:t>
            </a:r>
            <a:r>
              <a:rPr b="1" lang="en" sz="1900"/>
              <a:t>DI APPROFONDIMENTO</a:t>
            </a:r>
            <a:r>
              <a:rPr lang="en" sz="1900"/>
              <a:t> (tradotto: non verrà mai chiesta in verifica)</a:t>
            </a:r>
            <a:endParaRPr sz="1900"/>
          </a:p>
        </p:txBody>
      </p:sp>
      <p:grpSp>
        <p:nvGrpSpPr>
          <p:cNvPr id="400" name="Google Shape;400;p32"/>
          <p:cNvGrpSpPr/>
          <p:nvPr/>
        </p:nvGrpSpPr>
        <p:grpSpPr>
          <a:xfrm>
            <a:off x="1315792" y="3949006"/>
            <a:ext cx="628451" cy="711913"/>
            <a:chOff x="6276025" y="3812400"/>
            <a:chExt cx="416800" cy="468025"/>
          </a:xfrm>
        </p:grpSpPr>
        <p:sp>
          <p:nvSpPr>
            <p:cNvPr id="401" name="Google Shape;401;p32"/>
            <p:cNvSpPr/>
            <p:nvPr/>
          </p:nvSpPr>
          <p:spPr>
            <a:xfrm>
              <a:off x="6276025" y="3812400"/>
              <a:ext cx="416800" cy="468025"/>
            </a:xfrm>
            <a:custGeom>
              <a:rect b="b" l="l" r="r" t="t"/>
              <a:pathLst>
                <a:path extrusionOk="0" h="18721" w="16672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6436375" y="4078825"/>
              <a:ext cx="96025" cy="80400"/>
            </a:xfrm>
            <a:custGeom>
              <a:rect b="b" l="l" r="r" t="t"/>
              <a:pathLst>
                <a:path extrusionOk="0" h="3216" w="3841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6327450" y="3974775"/>
              <a:ext cx="125550" cy="118300"/>
            </a:xfrm>
            <a:custGeom>
              <a:rect b="b" l="l" r="r" t="t"/>
              <a:pathLst>
                <a:path extrusionOk="0" h="4732" w="5022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515325" y="3974300"/>
              <a:ext cx="126000" cy="118775"/>
            </a:xfrm>
            <a:custGeom>
              <a:rect b="b" l="l" r="r" t="t"/>
              <a:pathLst>
                <a:path extrusionOk="0" h="4751" w="504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5" name="Google Shape;405;p32"/>
          <p:cNvSpPr txBox="1"/>
          <p:nvPr>
            <p:ph idx="1" type="body"/>
          </p:nvPr>
        </p:nvSpPr>
        <p:spPr>
          <a:xfrm>
            <a:off x="2320984" y="3775024"/>
            <a:ext cx="60270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Questo simbolo indica che le mie informazioni sono </a:t>
            </a:r>
            <a:r>
              <a:rPr b="1" lang="en" sz="1900"/>
              <a:t>DIVERSE DAL LIBRO OPPURE ASSENTI SUL LIBRO</a:t>
            </a:r>
            <a:r>
              <a:rPr lang="en" sz="1900"/>
              <a:t>. In verifica preferirei mi raccontaste la mia versione.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 txBox="1"/>
          <p:nvPr/>
        </p:nvSpPr>
        <p:spPr>
          <a:xfrm>
            <a:off x="662750" y="411725"/>
            <a:ext cx="5555100" cy="20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3</a:t>
            </a:r>
            <a:r>
              <a:rPr b="1" lang="en" sz="2600">
                <a:solidFill>
                  <a:schemeClr val="dk1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. </a:t>
            </a:r>
            <a:r>
              <a:rPr lang="en" sz="23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Non attaccare chiavette sconosciute al proprio PC</a:t>
            </a:r>
            <a:endParaRPr sz="2300">
              <a:solidFill>
                <a:schemeClr val="dk2"/>
              </a:solidFill>
              <a:highlight>
                <a:schemeClr val="lt2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40" name="Google Shape;540;p50"/>
          <p:cNvPicPr preferRelativeResize="0"/>
          <p:nvPr/>
        </p:nvPicPr>
        <p:blipFill rotWithShape="1">
          <a:blip r:embed="rId3">
            <a:alphaModFix/>
          </a:blip>
          <a:srcRect b="0" l="0" r="0" t="2600"/>
          <a:stretch/>
        </p:blipFill>
        <p:spPr>
          <a:xfrm>
            <a:off x="4274650" y="2985000"/>
            <a:ext cx="3998400" cy="153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41" name="Google Shape;541;p50"/>
          <p:cNvSpPr/>
          <p:nvPr/>
        </p:nvSpPr>
        <p:spPr>
          <a:xfrm rot="1952">
            <a:off x="4424975" y="1487275"/>
            <a:ext cx="3697801" cy="1232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Promemoria</a:t>
            </a:r>
            <a:r>
              <a:rPr lang="en" sz="16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: una chiavetta </a:t>
            </a:r>
            <a:br>
              <a:rPr lang="en" sz="16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6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USB è un dispositivo di </a:t>
            </a:r>
            <a:br>
              <a:rPr lang="en" sz="16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6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memoria secondaria di tipo flash</a:t>
            </a:r>
            <a:endParaRPr sz="160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Usb, flash drive, usb drive, thumb drive icon - Download on Iconfinder" id="542" name="Google Shape;5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2751">
            <a:off x="6631416" y="262989"/>
            <a:ext cx="2152769" cy="215274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0"/>
          <p:cNvSpPr txBox="1"/>
          <p:nvPr/>
        </p:nvSpPr>
        <p:spPr>
          <a:xfrm>
            <a:off x="772025" y="1601725"/>
            <a:ext cx="33798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Tutte le chiavette contengono un piccolo programmino, chiamato </a:t>
            </a:r>
            <a:r>
              <a:rPr b="1" lang="en" u="sng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autorun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che </a:t>
            </a:r>
            <a:r>
              <a:rPr b="1"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esegue automaticamente delle operazioni per far funzionare la chiavetta.</a:t>
            </a:r>
            <a:endParaRPr b="1">
              <a:solidFill>
                <a:schemeClr val="dk2"/>
              </a:solidFill>
              <a:highlight>
                <a:schemeClr val="lt2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Un attaccante può sfruttare questa funzionalità per </a:t>
            </a:r>
            <a:r>
              <a:rPr b="1"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eseguire automaticamente </a:t>
            </a:r>
            <a:r>
              <a:rPr b="1" lang="en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qualunque malware nonappena la chiavetta viene inserita nel PC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senza che l’utente possa prevenirlo o accorgersene.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1"/>
          <p:cNvSpPr txBox="1"/>
          <p:nvPr/>
        </p:nvSpPr>
        <p:spPr>
          <a:xfrm>
            <a:off x="662750" y="411725"/>
            <a:ext cx="49266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500">
                <a:solidFill>
                  <a:schemeClr val="dk1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3. </a:t>
            </a:r>
            <a:r>
              <a:rPr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Non cadere nelle tipiche truffe di </a:t>
            </a:r>
            <a:r>
              <a:rPr b="1"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phishing </a:t>
            </a:r>
            <a:r>
              <a:rPr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o </a:t>
            </a:r>
            <a:r>
              <a:rPr b="1"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smishing</a:t>
            </a:r>
            <a:r>
              <a:rPr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: non cliccare il link e non inserire i propri dati</a:t>
            </a:r>
            <a:endParaRPr sz="2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49" name="Google Shape;5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000" y="539400"/>
            <a:ext cx="2621335" cy="37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1"/>
          <p:cNvSpPr txBox="1"/>
          <p:nvPr/>
        </p:nvSpPr>
        <p:spPr>
          <a:xfrm>
            <a:off x="756100" y="1854975"/>
            <a:ext cx="50670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Phishing</a:t>
            </a:r>
            <a:br>
              <a:rPr b="1" lang="en" sz="1700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Nel phishing, l’attaccante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si finge un ente fidato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(es. Una banca, le poste, un Ministero…)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 contatta la vittima 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via email o per telefono, cercando di spingerla a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scaricare file infetti o a fornire i propri dati.</a:t>
            </a:r>
            <a:endParaRPr b="1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Smishing</a:t>
            </a:r>
            <a:br>
              <a:rPr b="1" lang="en" sz="1700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E’ come il phishing, ma viene eseguito per SMS.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highlight>
                <a:schemeClr val="dk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Email, scam, fake, spam icon - Download on Iconfinder" id="551" name="Google Shape;5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1280">
            <a:off x="6611697" y="752915"/>
            <a:ext cx="1263923" cy="126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2"/>
          <p:cNvSpPr txBox="1"/>
          <p:nvPr/>
        </p:nvSpPr>
        <p:spPr>
          <a:xfrm>
            <a:off x="662750" y="411725"/>
            <a:ext cx="716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500">
                <a:solidFill>
                  <a:schemeClr val="dk1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3. </a:t>
            </a:r>
            <a:r>
              <a:rPr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Riconoscere attacchi di smishing</a:t>
            </a:r>
            <a:endParaRPr sz="2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SMS spoofing e smishing: cosa sono e perché restano un grave problema" id="557" name="Google Shape;557;p52"/>
          <p:cNvPicPr preferRelativeResize="0"/>
          <p:nvPr/>
        </p:nvPicPr>
        <p:blipFill rotWithShape="1">
          <a:blip r:embed="rId3">
            <a:alphaModFix/>
          </a:blip>
          <a:srcRect b="18546" l="0" r="0" t="4971"/>
          <a:stretch/>
        </p:blipFill>
        <p:spPr>
          <a:xfrm>
            <a:off x="1227450" y="1032550"/>
            <a:ext cx="2055425" cy="34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2"/>
          <p:cNvSpPr txBox="1"/>
          <p:nvPr/>
        </p:nvSpPr>
        <p:spPr>
          <a:xfrm>
            <a:off x="3282875" y="1085350"/>
            <a:ext cx="54270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Purtroppo il messaggio di smishing può arrivare sulla stessa chat dei messaggi veri, poiché l’attaccante può fingere di aver scritto dal numero ufficiale.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Alcuni segni tipici sono: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Il messaggio segnala 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(falsi) problemi urgenti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come un pacco non consegnato o un problema di sicurezza, per</a:t>
            </a:r>
            <a:r>
              <a:rPr b="1"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b="1" lang="en" u="sng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mettere fretta alla vittima</a:t>
            </a:r>
            <a:endParaRPr b="1" u="sng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Spesso ci sono </a:t>
            </a:r>
            <a:r>
              <a:rPr b="1" lang="en" u="sng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errori di battitura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o manca la punteggiatura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b="1" lang="en" u="sng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Il link non è il link vero del sito dell’ente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; può esserci qualcosa che ci somiglia ma non è vero, oppure qualcosa che non c’entra nulla come “bit.ly”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59" name="Google Shape;559;p52"/>
          <p:cNvSpPr txBox="1"/>
          <p:nvPr/>
        </p:nvSpPr>
        <p:spPr>
          <a:xfrm>
            <a:off x="1595525" y="4557775"/>
            <a:ext cx="5951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  <a:hlinkClick r:id="rId4"/>
              </a:rPr>
              <a:t>https://phishingquiz.withgoogle.com/</a:t>
            </a: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3"/>
          <p:cNvSpPr txBox="1"/>
          <p:nvPr/>
        </p:nvSpPr>
        <p:spPr>
          <a:xfrm>
            <a:off x="662750" y="411725"/>
            <a:ext cx="763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4. </a:t>
            </a:r>
            <a:r>
              <a:rPr b="1"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Gestire in modo appropriato le proprie password</a:t>
            </a:r>
            <a:endParaRPr sz="2200">
              <a:solidFill>
                <a:schemeClr val="dk2"/>
              </a:solidFill>
              <a:highlight>
                <a:schemeClr val="lt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5" name="Google Shape;565;p53"/>
          <p:cNvSpPr/>
          <p:nvPr/>
        </p:nvSpPr>
        <p:spPr>
          <a:xfrm rot="-344">
            <a:off x="1091000" y="4083080"/>
            <a:ext cx="3000000" cy="75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  <a:hlinkClick r:id="rId3"/>
              </a:rPr>
              <a:t>Quanto è sicura la tua password?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6" name="Google Shape;566;p53"/>
          <p:cNvSpPr txBox="1"/>
          <p:nvPr/>
        </p:nvSpPr>
        <p:spPr>
          <a:xfrm>
            <a:off x="1091000" y="2477225"/>
            <a:ext cx="3000000" cy="19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.</a:t>
            </a:r>
            <a:r>
              <a:rPr b="1" lang="en" sz="1800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 Password prevedibili </a:t>
            </a:r>
            <a:r>
              <a:rPr b="1" lang="en" sz="1800">
                <a:solidFill>
                  <a:schemeClr val="dk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.</a:t>
            </a:r>
            <a:r>
              <a:rPr b="1" lang="en" sz="1800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 </a:t>
            </a:r>
            <a:b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Uso di password comuni e brevi, affinché siano facili da ricordare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→ Per un attaccante è molto facile indovinarla!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7" name="Google Shape;567;p53"/>
          <p:cNvSpPr/>
          <p:nvPr/>
        </p:nvSpPr>
        <p:spPr>
          <a:xfrm rot="1848">
            <a:off x="926712" y="1249275"/>
            <a:ext cx="6697501" cy="980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La password è una sequenza di caratteri conosciuta </a:t>
            </a:r>
            <a:br>
              <a:rPr lang="en" sz="17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7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solamente dal sistema e dall’utente, che permette </a:t>
            </a:r>
            <a:br>
              <a:rPr lang="en" sz="17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 sz="17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all’utente di autenticarsi nel sistema.</a:t>
            </a:r>
            <a:endParaRPr sz="170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Login, password, passcode, username, log in icon - Download on Iconfinder" id="568" name="Google Shape;5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987" y="685475"/>
            <a:ext cx="2028225" cy="20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3"/>
          <p:cNvSpPr txBox="1"/>
          <p:nvPr/>
        </p:nvSpPr>
        <p:spPr>
          <a:xfrm>
            <a:off x="4105025" y="2477225"/>
            <a:ext cx="43893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.</a:t>
            </a:r>
            <a:r>
              <a:rPr b="1" lang="en" sz="1900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b="1" lang="en" sz="1900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Password </a:t>
            </a:r>
            <a:r>
              <a:rPr b="1" i="1" lang="en" sz="1900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overload </a:t>
            </a:r>
            <a:r>
              <a:rPr b="1" lang="en" sz="1900">
                <a:solidFill>
                  <a:schemeClr val="dk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.</a:t>
            </a:r>
            <a:r>
              <a:rPr b="1" lang="en" sz="1500">
                <a:solidFill>
                  <a:schemeClr val="dk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b="1" lang="en" sz="1500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 </a:t>
            </a:r>
            <a:b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Consiste nell’usare la stessa password per autenticarsi su più sistemi.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→ Se un attaccante scopre una password, può usarla per accedere a tutti i vostri account!</a:t>
            </a:r>
            <a:endParaRPr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70" name="Google Shape;570;p53"/>
          <p:cNvSpPr/>
          <p:nvPr/>
        </p:nvSpPr>
        <p:spPr>
          <a:xfrm>
            <a:off x="4686625" y="4090925"/>
            <a:ext cx="3486900" cy="75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  <a:hlinkClick r:id="rId5"/>
              </a:rPr>
              <a:t>Hanno mai compromesso un tuo account?</a:t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/>
          <p:nvPr/>
        </p:nvSpPr>
        <p:spPr>
          <a:xfrm>
            <a:off x="662750" y="411725"/>
            <a:ext cx="763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500">
                <a:solidFill>
                  <a:schemeClr val="dk1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4. </a:t>
            </a:r>
            <a:r>
              <a:rPr b="1"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Gestire in modo appropriato le proprie password: 2FA</a:t>
            </a:r>
            <a:endParaRPr sz="2200">
              <a:solidFill>
                <a:schemeClr val="dk2"/>
              </a:solidFill>
              <a:highlight>
                <a:schemeClr val="lt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76" name="Google Shape;576;p54"/>
          <p:cNvSpPr txBox="1"/>
          <p:nvPr>
            <p:ph idx="1" type="body"/>
          </p:nvPr>
        </p:nvSpPr>
        <p:spPr>
          <a:xfrm>
            <a:off x="2792825" y="2399725"/>
            <a:ext cx="5734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Per rubarvi l’account, in questo modo, l’attaccante deve </a:t>
            </a:r>
            <a:br>
              <a:rPr lang="en" sz="1500">
                <a:solidFill>
                  <a:schemeClr val="dk2"/>
                </a:solidFill>
              </a:rPr>
            </a:br>
            <a:r>
              <a:rPr b="1" lang="en" sz="1500">
                <a:solidFill>
                  <a:schemeClr val="dk2"/>
                </a:solidFill>
              </a:rPr>
              <a:t>SIA </a:t>
            </a:r>
            <a:r>
              <a:rPr b="1" lang="en" sz="1500" u="sng">
                <a:solidFill>
                  <a:schemeClr val="dk2"/>
                </a:solidFill>
              </a:rPr>
              <a:t>scoprire </a:t>
            </a:r>
            <a:r>
              <a:rPr b="1" lang="en" sz="1500" u="sng">
                <a:solidFill>
                  <a:schemeClr val="dk2"/>
                </a:solidFill>
              </a:rPr>
              <a:t>la</a:t>
            </a:r>
            <a:r>
              <a:rPr b="1" lang="en" sz="1500" u="sng">
                <a:solidFill>
                  <a:schemeClr val="dk2"/>
                </a:solidFill>
              </a:rPr>
              <a:t> vostra password</a:t>
            </a:r>
            <a:r>
              <a:rPr lang="en" sz="1500">
                <a:solidFill>
                  <a:schemeClr val="dk2"/>
                </a:solidFill>
              </a:rPr>
              <a:t>, </a:t>
            </a:r>
            <a:r>
              <a:rPr b="1" lang="en" sz="1500">
                <a:solidFill>
                  <a:schemeClr val="dk2"/>
                </a:solidFill>
              </a:rPr>
              <a:t>sia…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O </a:t>
            </a:r>
            <a:r>
              <a:rPr b="1" lang="en" sz="1500" u="sng">
                <a:solidFill>
                  <a:schemeClr val="dk2"/>
                </a:solidFill>
              </a:rPr>
              <a:t>rubarvi il cellulare</a:t>
            </a:r>
            <a:r>
              <a:rPr lang="en" sz="1500">
                <a:solidFill>
                  <a:schemeClr val="dk2"/>
                </a:solidFill>
              </a:rPr>
              <a:t> e scoprire la password di sblocco, se ne avete una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Oppure </a:t>
            </a:r>
            <a:r>
              <a:rPr b="1" lang="en" sz="1500" u="sng">
                <a:solidFill>
                  <a:schemeClr val="dk2"/>
                </a:solidFill>
              </a:rPr>
              <a:t>indovinare la OTP</a:t>
            </a:r>
            <a:r>
              <a:rPr lang="en" sz="1500">
                <a:solidFill>
                  <a:schemeClr val="dk2"/>
                </a:solidFill>
              </a:rPr>
              <a:t>, che però cambia ogni 30 secondi!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Per generare le OTP si usano tipicamente delle app sul cellulare, come Authy o Google </a:t>
            </a:r>
            <a:r>
              <a:rPr lang="en" sz="1500">
                <a:solidFill>
                  <a:schemeClr val="dk2"/>
                </a:solidFill>
              </a:rPr>
              <a:t>Authenticator</a:t>
            </a:r>
            <a:r>
              <a:rPr lang="en" sz="1500">
                <a:solidFill>
                  <a:schemeClr val="dk2"/>
                </a:solidFill>
              </a:rPr>
              <a:t>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77" name="Google Shape;577;p54"/>
          <p:cNvSpPr/>
          <p:nvPr/>
        </p:nvSpPr>
        <p:spPr>
          <a:xfrm rot="1781">
            <a:off x="921050" y="1105275"/>
            <a:ext cx="6369601" cy="1170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La 2FA consiste nel richiedere, oltre alla normale password, una password usa e getta che dura pochi secondi e viene generata da un secondo dispositivo dell’utente.</a:t>
            </a:r>
            <a:endParaRPr sz="170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Otp, password, one-time password, pin icon - Download on Iconfinder" id="578" name="Google Shape;5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800" y="855100"/>
            <a:ext cx="1724650" cy="17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215" y="2399725"/>
            <a:ext cx="1354410" cy="2395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thy&quot; Icon - Download for free – Iconduck" id="580" name="Google Shape;5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625" y="4127853"/>
            <a:ext cx="701873" cy="70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 txBox="1"/>
          <p:nvPr/>
        </p:nvSpPr>
        <p:spPr>
          <a:xfrm>
            <a:off x="662750" y="411725"/>
            <a:ext cx="63897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500">
                <a:solidFill>
                  <a:schemeClr val="dk1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5</a:t>
            </a:r>
            <a:r>
              <a:rPr b="1" lang="en" sz="2500">
                <a:solidFill>
                  <a:schemeClr val="dk1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. </a:t>
            </a:r>
            <a:r>
              <a:rPr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Usare un buon antivirus </a:t>
            </a:r>
            <a:r>
              <a:rPr b="1"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(ma il miglior antivirus è sempre usare la testa)</a:t>
            </a:r>
            <a:endParaRPr b="1" sz="2200">
              <a:solidFill>
                <a:schemeClr val="dk2"/>
              </a:solidFill>
              <a:highlight>
                <a:schemeClr val="lt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86" name="Google Shape;5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626" y="1334688"/>
            <a:ext cx="2464475" cy="31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5"/>
          <p:cNvSpPr txBox="1"/>
          <p:nvPr/>
        </p:nvSpPr>
        <p:spPr>
          <a:xfrm>
            <a:off x="713100" y="1489000"/>
            <a:ext cx="5688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Windows Defende</a:t>
            </a: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r è l’antivirus di default, e fa un ottimo lavoro; antivirus “più avanzati” tendono in realtà a </a:t>
            </a:r>
            <a:r>
              <a:rPr b="1"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rallentare il PC</a:t>
            </a: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.</a:t>
            </a:r>
            <a:endParaRPr b="1" sz="1500"/>
          </a:p>
        </p:txBody>
      </p:sp>
      <p:sp>
        <p:nvSpPr>
          <p:cNvPr id="588" name="Google Shape;588;p55"/>
          <p:cNvSpPr/>
          <p:nvPr/>
        </p:nvSpPr>
        <p:spPr>
          <a:xfrm rot="429">
            <a:off x="662750" y="2290875"/>
            <a:ext cx="4810500" cy="147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Un </a:t>
            </a:r>
            <a:r>
              <a:rPr b="1"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antivirus </a:t>
            </a:r>
            <a:r>
              <a:rPr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è un software che:</a:t>
            </a:r>
            <a:endParaRPr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Char char="●"/>
            </a:pPr>
            <a:r>
              <a:rPr b="1"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Verifica se i </a:t>
            </a:r>
            <a:r>
              <a:rPr b="1" lang="en" u="sng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file salvati contengono virus</a:t>
            </a:r>
            <a:endParaRPr sz="1500" u="sng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Char char="●"/>
            </a:pPr>
            <a:r>
              <a:rPr b="1" lang="en" u="sng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Monitora il comportamento dei programmi</a:t>
            </a:r>
            <a:r>
              <a:rPr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 per bloccare comportamenti sospetti</a:t>
            </a:r>
            <a:endParaRPr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89" name="Google Shape;589;p55"/>
          <p:cNvSpPr txBox="1"/>
          <p:nvPr/>
        </p:nvSpPr>
        <p:spPr>
          <a:xfrm>
            <a:off x="717950" y="3894875"/>
            <a:ext cx="56889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Personalmente, vi consiglio di usare solo </a:t>
            </a:r>
            <a:r>
              <a:rPr b="1"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Windows Defender </a:t>
            </a: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e scansionare periodicamente con </a:t>
            </a:r>
            <a:r>
              <a:rPr b="1"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Malwarebytes</a:t>
            </a: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. </a:t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IL MIGLIOR ANTIVIRUS è EVITARE COMPORTAMENTI RISCHIOSI.</a:t>
            </a:r>
            <a:endParaRPr b="1" sz="1500">
              <a:highlight>
                <a:schemeClr val="dk1"/>
              </a:highlight>
            </a:endParaRPr>
          </a:p>
        </p:txBody>
      </p:sp>
      <p:pic>
        <p:nvPicPr>
          <p:cNvPr descr="Shield, antivirus, antimalware, security, protection icon - Download on Iconfinder" id="590" name="Google Shape;5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925" y="2203788"/>
            <a:ext cx="1657275" cy="165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Defender (formerly Windows Defender) Review 2024: Is it Better  Than the Free Windows Security? | All About Cookies" id="591" name="Google Shape;59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7325" y="3685555"/>
            <a:ext cx="1657275" cy="82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6"/>
          <p:cNvSpPr txBox="1"/>
          <p:nvPr/>
        </p:nvSpPr>
        <p:spPr>
          <a:xfrm>
            <a:off x="662750" y="411725"/>
            <a:ext cx="638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500">
                <a:solidFill>
                  <a:schemeClr val="dk1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6</a:t>
            </a:r>
            <a:r>
              <a:rPr b="1" lang="en" sz="2500">
                <a:solidFill>
                  <a:schemeClr val="dk1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. </a:t>
            </a:r>
            <a:r>
              <a:rPr b="1" lang="en" sz="2200">
                <a:solidFill>
                  <a:schemeClr val="dk2"/>
                </a:solidFill>
                <a:highlight>
                  <a:schemeClr val="lt2"/>
                </a:highlight>
                <a:latin typeface="Manjari"/>
                <a:ea typeface="Manjari"/>
                <a:cs typeface="Manjari"/>
                <a:sym typeface="Manjari"/>
              </a:rPr>
              <a:t>Avere una strategia ottimale di backup</a:t>
            </a:r>
            <a:endParaRPr b="1" sz="2200">
              <a:solidFill>
                <a:schemeClr val="dk2"/>
              </a:solidFill>
              <a:highlight>
                <a:schemeClr val="lt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97" name="Google Shape;597;p56"/>
          <p:cNvSpPr txBox="1"/>
          <p:nvPr>
            <p:ph idx="1" type="body"/>
          </p:nvPr>
        </p:nvSpPr>
        <p:spPr>
          <a:xfrm>
            <a:off x="602925" y="2724988"/>
            <a:ext cx="3241800" cy="19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Esistono sia backup online che offline; quelli offline sono più resistenti, in quanto scollegati dalla rete e quindi più difficili da infettare, ma bisogna ricordarsi manualmente di farli.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598" name="Google Shape;598;p56"/>
          <p:cNvPicPr preferRelativeResize="0"/>
          <p:nvPr/>
        </p:nvPicPr>
        <p:blipFill rotWithShape="1">
          <a:blip r:embed="rId3">
            <a:alphaModFix/>
          </a:blip>
          <a:srcRect b="0" l="0" r="0" t="20848"/>
          <a:stretch/>
        </p:blipFill>
        <p:spPr>
          <a:xfrm>
            <a:off x="5335350" y="1523825"/>
            <a:ext cx="3570400" cy="15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6"/>
          <p:cNvSpPr/>
          <p:nvPr/>
        </p:nvSpPr>
        <p:spPr>
          <a:xfrm>
            <a:off x="4976825" y="2590450"/>
            <a:ext cx="1679400" cy="98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3 </a:t>
            </a:r>
            <a:br>
              <a:rPr b="1" lang="en" sz="2400">
                <a:latin typeface="Manjari"/>
                <a:ea typeface="Manjari"/>
                <a:cs typeface="Manjari"/>
                <a:sym typeface="Manjari"/>
              </a:rPr>
            </a:br>
            <a:r>
              <a:rPr b="1" lang="en">
                <a:latin typeface="Manjari"/>
                <a:ea typeface="Manjari"/>
                <a:cs typeface="Manjari"/>
                <a:sym typeface="Manjari"/>
              </a:rPr>
              <a:t>copie dei dati, </a:t>
            </a:r>
            <a:br>
              <a:rPr b="1" lang="en">
                <a:latin typeface="Manjari"/>
                <a:ea typeface="Manjari"/>
                <a:cs typeface="Manjari"/>
                <a:sym typeface="Manjari"/>
              </a:rPr>
            </a:br>
            <a:r>
              <a:rPr lang="en" sz="1200">
                <a:latin typeface="Manjari"/>
                <a:ea typeface="Manjari"/>
                <a:cs typeface="Manjari"/>
                <a:sym typeface="Manjari"/>
              </a:rPr>
              <a:t>una primaria e due di riserva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latin typeface="Manjari"/>
                <a:ea typeface="Manjari"/>
                <a:cs typeface="Manjari"/>
                <a:sym typeface="Manjari"/>
              </a:rPr>
            </a:br>
            <a:r>
              <a:rPr lang="en" sz="1200">
                <a:latin typeface="Manjari"/>
                <a:ea typeface="Manjari"/>
                <a:cs typeface="Manjari"/>
                <a:sym typeface="Manjari"/>
              </a:rPr>
              <a:t>Es. il vostro PC, un HDD esterno e Google Drive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00" name="Google Shape;600;p56"/>
          <p:cNvSpPr/>
          <p:nvPr/>
        </p:nvSpPr>
        <p:spPr>
          <a:xfrm>
            <a:off x="6656125" y="2590450"/>
            <a:ext cx="928800" cy="165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2</a:t>
            </a:r>
            <a:r>
              <a:rPr b="1" lang="en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 </a:t>
            </a:r>
            <a:br>
              <a:rPr b="1" lang="en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b="1" lang="en">
                <a:latin typeface="Manjari"/>
                <a:ea typeface="Manjari"/>
                <a:cs typeface="Manjari"/>
                <a:sym typeface="Manjari"/>
              </a:rPr>
              <a:t>tipi di memoria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latin typeface="Manjari"/>
                <a:ea typeface="Manjari"/>
                <a:cs typeface="Manjari"/>
                <a:sym typeface="Manjari"/>
              </a:rPr>
            </a:br>
            <a:r>
              <a:rPr lang="en" sz="1200">
                <a:latin typeface="Manjari"/>
                <a:ea typeface="Manjari"/>
                <a:cs typeface="Manjari"/>
                <a:sym typeface="Manjari"/>
              </a:rPr>
              <a:t>Es. due HDD e un SSD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01" name="Google Shape;601;p56"/>
          <p:cNvSpPr/>
          <p:nvPr/>
        </p:nvSpPr>
        <p:spPr>
          <a:xfrm>
            <a:off x="7830450" y="2590450"/>
            <a:ext cx="998400" cy="165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1</a:t>
            </a:r>
            <a:r>
              <a:rPr b="1" lang="en">
                <a:solidFill>
                  <a:schemeClr val="lt1"/>
                </a:solidFill>
                <a:highlight>
                  <a:schemeClr val="dk1"/>
                </a:highlight>
                <a:latin typeface="Manjari"/>
                <a:ea typeface="Manjari"/>
                <a:cs typeface="Manjari"/>
                <a:sym typeface="Manjari"/>
              </a:rPr>
              <a:t> </a:t>
            </a:r>
            <a:br>
              <a:rPr b="1" lang="en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rPr>
            </a:br>
            <a:r>
              <a:rPr b="1" lang="en">
                <a:latin typeface="Manjari"/>
                <a:ea typeface="Manjari"/>
                <a:cs typeface="Manjari"/>
                <a:sym typeface="Manjari"/>
              </a:rPr>
              <a:t>Copia “off-site”</a:t>
            </a:r>
            <a:endParaRPr b="1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latin typeface="Manjari"/>
                <a:ea typeface="Manjari"/>
                <a:cs typeface="Manjari"/>
                <a:sym typeface="Manjari"/>
              </a:rPr>
            </a:br>
            <a:r>
              <a:rPr lang="en" sz="1200">
                <a:latin typeface="Manjari"/>
                <a:ea typeface="Manjari"/>
                <a:cs typeface="Manjari"/>
                <a:sym typeface="Manjari"/>
              </a:rPr>
              <a:t>Es. la nascondete a casa di vostra nonna</a:t>
            </a:r>
            <a:endParaRPr sz="1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02" name="Google Shape;602;p56"/>
          <p:cNvSpPr/>
          <p:nvPr/>
        </p:nvSpPr>
        <p:spPr>
          <a:xfrm rot="478">
            <a:off x="543600" y="1295750"/>
            <a:ext cx="4314000" cy="1222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I backup sono delle </a:t>
            </a:r>
            <a:r>
              <a:rPr b="1" lang="en" u="sng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copie dei dati</a:t>
            </a:r>
            <a:r>
              <a:rPr lang="en" u="sng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che permettono di non perdere informazioni nel caso in cui la mia copia primaria venga danneggiata, </a:t>
            </a:r>
            <a:endParaRPr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distrutta o resa inaccessibile.</a:t>
            </a:r>
            <a:endParaRPr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Backup, cloud, upload icon - Download on Iconfinder" id="603" name="Google Shape;6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550" y="1713875"/>
            <a:ext cx="1927200" cy="19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6"/>
          <p:cNvSpPr txBox="1"/>
          <p:nvPr/>
        </p:nvSpPr>
        <p:spPr>
          <a:xfrm>
            <a:off x="5620525" y="1195175"/>
            <a:ext cx="30000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Un esempio di strategia:</a:t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3"/>
          <p:cNvPicPr preferRelativeResize="0"/>
          <p:nvPr/>
        </p:nvPicPr>
        <p:blipFill rotWithShape="1">
          <a:blip r:embed="rId3">
            <a:alphaModFix/>
          </a:blip>
          <a:srcRect b="0" l="0" r="3883" t="5811"/>
          <a:stretch/>
        </p:blipFill>
        <p:spPr>
          <a:xfrm rot="459267">
            <a:off x="5219150" y="1464098"/>
            <a:ext cx="3478876" cy="231142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p33"/>
          <p:cNvSpPr txBox="1"/>
          <p:nvPr>
            <p:ph idx="1" type="body"/>
          </p:nvPr>
        </p:nvSpPr>
        <p:spPr>
          <a:xfrm>
            <a:off x="713100" y="1660625"/>
            <a:ext cx="4105200" cy="29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La sicurezza informatica (in inglese computer security), è l'insieme dei mezzi, delle tecnologie e delle procedure tesi alla protezione dei sistemi informatici in termini di disponibilità, confidenzialità e integrità dei beni o asset informatici.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12" name="Google Shape;412;p33"/>
          <p:cNvSpPr txBox="1"/>
          <p:nvPr>
            <p:ph type="title"/>
          </p:nvPr>
        </p:nvSpPr>
        <p:spPr>
          <a:xfrm>
            <a:off x="720000" y="445025"/>
            <a:ext cx="49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security</a:t>
            </a:r>
            <a:endParaRPr/>
          </a:p>
        </p:txBody>
      </p:sp>
      <p:pic>
        <p:nvPicPr>
          <p:cNvPr id="413" name="Google Shape;413;p33"/>
          <p:cNvPicPr preferRelativeResize="0"/>
          <p:nvPr/>
        </p:nvPicPr>
        <p:blipFill rotWithShape="1">
          <a:blip r:embed="rId4">
            <a:alphaModFix/>
          </a:blip>
          <a:srcRect b="0" l="0" r="22696" t="0"/>
          <a:stretch/>
        </p:blipFill>
        <p:spPr>
          <a:xfrm rot="1223189">
            <a:off x="6306019" y="1833912"/>
            <a:ext cx="2433034" cy="276240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4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Le minacce online</a:t>
            </a:r>
            <a:endParaRPr sz="7400"/>
          </a:p>
        </p:txBody>
      </p:sp>
      <p:sp>
        <p:nvSpPr>
          <p:cNvPr id="419" name="Google Shape;419;p34"/>
          <p:cNvSpPr/>
          <p:nvPr/>
        </p:nvSpPr>
        <p:spPr>
          <a:xfrm>
            <a:off x="3241725" y="84510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4"/>
          <p:cNvSpPr/>
          <p:nvPr/>
        </p:nvSpPr>
        <p:spPr>
          <a:xfrm>
            <a:off x="1824725" y="286675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idx="1" type="body"/>
          </p:nvPr>
        </p:nvSpPr>
        <p:spPr>
          <a:xfrm>
            <a:off x="1843750" y="1017725"/>
            <a:ext cx="5196600" cy="15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Malware è un termine generico che indica </a:t>
            </a:r>
            <a:r>
              <a:rPr b="1" lang="en" sz="1500">
                <a:solidFill>
                  <a:schemeClr val="dk2"/>
                </a:solidFill>
              </a:rPr>
              <a:t>software dannosi</a:t>
            </a:r>
            <a:r>
              <a:rPr lang="en" sz="1500">
                <a:solidFill>
                  <a:schemeClr val="dk2"/>
                </a:solidFill>
              </a:rPr>
              <a:t> progettati per compromettere o sfruttare qualsiasi tipo di dispositivo, servizio o rete programmabile.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26" name="Google Shape;426;p35"/>
          <p:cNvSpPr txBox="1"/>
          <p:nvPr>
            <p:ph type="title"/>
          </p:nvPr>
        </p:nvSpPr>
        <p:spPr>
          <a:xfrm>
            <a:off x="720000" y="445025"/>
            <a:ext cx="49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</a:t>
            </a:r>
            <a:endParaRPr/>
          </a:p>
        </p:txBody>
      </p:sp>
      <p:pic>
        <p:nvPicPr>
          <p:cNvPr id="427" name="Google Shape;4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450" y="2449637"/>
            <a:ext cx="3177075" cy="2357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zard, infection, malware, threat icon - Download on Iconfinder" id="428" name="Google Shape;4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950" y="2238300"/>
            <a:ext cx="1643549" cy="16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/>
          <p:nvPr>
            <p:ph idx="1" type="body"/>
          </p:nvPr>
        </p:nvSpPr>
        <p:spPr>
          <a:xfrm>
            <a:off x="660625" y="1071300"/>
            <a:ext cx="41679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I ransomware sono un tipo di virus che prende in ostaggio i nostri dati, e chiede un riscatto per riottenerli.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 sz="1300">
                <a:solidFill>
                  <a:schemeClr val="dk2"/>
                </a:solidFill>
              </a:rPr>
              <a:t>Una volta infettato il PC, </a:t>
            </a:r>
            <a:r>
              <a:rPr b="1" lang="en" sz="1300">
                <a:solidFill>
                  <a:schemeClr val="dk2"/>
                </a:solidFill>
              </a:rPr>
              <a:t>rimane “silenzioso” per un certo lasso di tempo, durante il quale “critta”</a:t>
            </a:r>
            <a:r>
              <a:rPr lang="en" sz="1300">
                <a:solidFill>
                  <a:schemeClr val="dk2"/>
                </a:solidFill>
              </a:rPr>
              <a:t> (=rende illeggibili se non si sa una chiave) t</a:t>
            </a:r>
            <a:r>
              <a:rPr b="1" lang="en" sz="1300">
                <a:solidFill>
                  <a:schemeClr val="dk2"/>
                </a:solidFill>
              </a:rPr>
              <a:t>utti i file.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 sz="1300">
                <a:solidFill>
                  <a:schemeClr val="dk2"/>
                </a:solidFill>
              </a:rPr>
              <a:t>Terminata questa fase, il virus ci impedisce </a:t>
            </a:r>
            <a:r>
              <a:rPr b="1" lang="en" sz="1300">
                <a:solidFill>
                  <a:schemeClr val="dk2"/>
                </a:solidFill>
              </a:rPr>
              <a:t>mostra una schermata di riscatto</a:t>
            </a:r>
            <a:r>
              <a:rPr lang="en" sz="1300">
                <a:solidFill>
                  <a:schemeClr val="dk2"/>
                </a:solidFill>
              </a:rPr>
              <a:t>, dove spiega come e quanti soldi versare all’hacker - solitamente in Bitcoin, per non essere tracciabile - per ottenere la chiave di decrittazione che renderà i nostri dati nuovamente leggibili. </a:t>
            </a:r>
            <a:endParaRPr sz="13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434" name="Google Shape;434;p36"/>
          <p:cNvSpPr txBox="1"/>
          <p:nvPr>
            <p:ph type="title"/>
          </p:nvPr>
        </p:nvSpPr>
        <p:spPr>
          <a:xfrm>
            <a:off x="720000" y="445025"/>
            <a:ext cx="49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Ransomware</a:t>
            </a:r>
            <a:endParaRPr sz="3300"/>
          </a:p>
        </p:txBody>
      </p:sp>
      <p:pic>
        <p:nvPicPr>
          <p:cNvPr descr="WannaCry ransomware: what is the WannaCry virus? | WIRED UK" id="435" name="Google Shape;4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525" y="1362375"/>
            <a:ext cx="3900126" cy="29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type="title"/>
          </p:nvPr>
        </p:nvSpPr>
        <p:spPr>
          <a:xfrm>
            <a:off x="720000" y="445025"/>
            <a:ext cx="49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Ransomware</a:t>
            </a:r>
            <a:endParaRPr sz="3300"/>
          </a:p>
        </p:txBody>
      </p:sp>
      <p:pic>
        <p:nvPicPr>
          <p:cNvPr descr="Continua la virus saga! Episodio numero 7. Wannacry.exe è stato uno dei virus informatici (ransomware) più letali della storia con più di 230.000 PC infettati e più di 100 differenti stati colpiti.&#10;&#10;✅ Video Raccomandati&#10;&#10;Video a scopo EDUCATIVO e DIMOSTRATIVO. Ricordatevi di iscrivervi al canale, road to 100.000 ISCRITTI! Sogno possibile solo grazie a voi! Prossimo episodio a 2000 LIKE! (sempre venerdì)&#10;Potete recuperare i precedenti episodi nella playlist dedicata o qui sotto:&#10;EPISODIO 1 INGEGNERE VS MEMZ.EXE&#10;https://youtu.be/Xalhf0Tqlqo&#10;EPISODIO 2 INGEGNERE VS NOESCAPE.EXE&#10;https://youtu.be/OzIxakbI5Wg&#10;EPISODIO 3 INGEGNERE VS MRS.MAJOR.EXE&#10;https://youtu.be/h2Fp0RgC-m0&#10;EPISODIO 4 INGEGNERE VS 000.EXE&#10;https://www.youtube.com/watch?v=Tmtoz6m837Y&#10;EPISODIO 5 INGEGNERE VS BONZI BUDDY.EXE&#10;https://youtu.be/-pfalgzeehY&#10;EPISODIO 6 INGEGNERE VS BUTTERFLY.EXE &amp; GOOSE.EXE https://youtu.be/XnXh7zmdLDU&#10;&#10;💰 Commercial&#10;nfire@arkadia.agency&#10;&#10;👉 nFire Store&#10;https://my-store-a490b5.creator-spring.com/listing/nfire-merchandise&#10;&#10;📷Instagram&#10;https://www.instagram.com/nfire_official/   &#10;&#10;🔥Twitch&#10;https://www.twitch.tv/nfiregaming&#10;&#10;🎧Discord&#10;https://discord.gg/TeMm4FPCQn" id="441" name="Google Shape;441;p37" title="Ingegnere Vs WannaCry.exe il Virus INDECIFRABILE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888" y="1299550"/>
            <a:ext cx="5438475" cy="30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/>
          <p:nvPr>
            <p:ph type="title"/>
          </p:nvPr>
        </p:nvSpPr>
        <p:spPr>
          <a:xfrm>
            <a:off x="720000" y="445025"/>
            <a:ext cx="49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Ransomware vs la </a:t>
            </a:r>
            <a:r>
              <a:rPr lang="en" sz="1700"/>
              <a:t>Pubblica Amministrazione</a:t>
            </a:r>
            <a:endParaRPr sz="1700"/>
          </a:p>
        </p:txBody>
      </p:sp>
      <p:pic>
        <p:nvPicPr>
          <p:cNvPr descr="Fonte: Rai 2 - Tg2&#10;&#10;&#10;&#10;&#10;&#10;&#10;#poliziadistato" id="447" name="Google Shape;447;p38" title="Sicurezza, indagini della Polizia Postale sull'attacco hacker ai sistemi informatici del Lazi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475" y="1251225"/>
            <a:ext cx="6501800" cy="36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35500">
            <a:off x="7421327" y="412352"/>
            <a:ext cx="1505875" cy="14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/>
          <p:nvPr/>
        </p:nvSpPr>
        <p:spPr>
          <a:xfrm>
            <a:off x="4870575" y="188550"/>
            <a:ext cx="2571900" cy="701700"/>
          </a:xfrm>
          <a:prstGeom prst="wedgeRoundRectCallout">
            <a:avLst>
              <a:gd fmla="val 59719" name="adj1"/>
              <a:gd fmla="val 44599" name="adj2"/>
              <a:gd fmla="val 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anjari"/>
                <a:ea typeface="Manjari"/>
                <a:cs typeface="Manjari"/>
                <a:sym typeface="Manjari"/>
              </a:rPr>
              <a:t>Oh perdincibacco, Nicola abbiamo fatto i backup?</a:t>
            </a:r>
            <a:endParaRPr sz="1600">
              <a:solidFill>
                <a:schemeClr val="accent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>
            <p:ph idx="1" type="body"/>
          </p:nvPr>
        </p:nvSpPr>
        <p:spPr>
          <a:xfrm>
            <a:off x="660625" y="1071300"/>
            <a:ext cx="40473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2"/>
                </a:highlight>
              </a:rPr>
              <a:t>I cryptominer sono virus che rimangono “silenziosi” nel PC, ma ci rubano risorse minando criptovalute per gli hacker. </a:t>
            </a:r>
            <a:endParaRPr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Le criptovalute sono delle speciali valute che possono essere “create” eseguendo delle complesse e dispendiose operazioni su qualunque PC. Questi virus eseguono queste operazioni sul vostro PC - rendendolo molto lento e rumoroso - per poi consegnare tutti i soldi generati all’hacker.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Spesso, per non essere scoperti, si nascondono dentro altri programmi che pensiamo essere sicuri.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5" name="Google Shape;455;p39"/>
          <p:cNvSpPr txBox="1"/>
          <p:nvPr>
            <p:ph type="title"/>
          </p:nvPr>
        </p:nvSpPr>
        <p:spPr>
          <a:xfrm>
            <a:off x="720000" y="445025"/>
            <a:ext cx="49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Cryptominer</a:t>
            </a:r>
            <a:endParaRPr sz="3300"/>
          </a:p>
        </p:txBody>
      </p:sp>
      <p:pic>
        <p:nvPicPr>
          <p:cNvPr id="456" name="Google Shape;4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025" y="1017726"/>
            <a:ext cx="4599449" cy="348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yperglycemia in an Elderly Patient Clinical Case by Slidesgo">
  <a:themeElements>
    <a:clrScheme name="Simple Light">
      <a:dk1>
        <a:srgbClr val="9999FF"/>
      </a:dk1>
      <a:lt1>
        <a:srgbClr val="FFFFFF"/>
      </a:lt1>
      <a:dk2>
        <a:srgbClr val="191919"/>
      </a:dk2>
      <a:lt2>
        <a:srgbClr val="EBEB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